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3" r:id="rId5"/>
    <p:sldId id="264" r:id="rId6"/>
    <p:sldId id="260" r:id="rId7"/>
    <p:sldId id="266" r:id="rId8"/>
    <p:sldId id="261" r:id="rId9"/>
    <p:sldId id="267" r:id="rId1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5F54C1-F73B-D063-9E4B-44667108DA81}" v="220" dt="2022-12-23T18:55:43.371"/>
    <p1510:client id="{A5AB7650-4C71-4DE7-8823-9F56C2BEF688}" v="65" dt="2022-12-23T15:04:30.711"/>
    <p1510:client id="{DEA97479-AC9A-5DCA-0B8D-4492E06C3409}" v="114" dt="2022-12-23T15:14:42.6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25.12.2022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099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25.12.2022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7874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25.12.2022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4856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25.12.2022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4319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25.12.2022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683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25.12.2022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279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25.12.2022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674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25.12.2022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148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25.12.2022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9817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25.12.2022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0913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25.12.2022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8175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72480-10DA-4FB4-BEAE-2A1DEA90F248}" type="datetimeFigureOut">
              <a:rPr lang="tr-TR" smtClean="0"/>
              <a:t>25.12.2022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D5B96C81-28FB-57D4-7528-294279AE1841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05600"/>
            <a:ext cx="209391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tr-T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Internal / Non-Personal Data</a:t>
            </a:r>
          </a:p>
        </p:txBody>
      </p:sp>
    </p:spTree>
    <p:extLst>
      <p:ext uri="{BB962C8B-B14F-4D97-AF65-F5344CB8AC3E}">
        <p14:creationId xmlns:p14="http://schemas.microsoft.com/office/powerpoint/2010/main" val="3712468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tr-TR" dirty="0">
                <a:cs typeface="Calibri Light"/>
              </a:rPr>
              <a:t>City Guide Application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 lnSpcReduction="10000"/>
          </a:bodyPr>
          <a:lstStyle/>
          <a:p>
            <a:pPr algn="l"/>
            <a:r>
              <a:rPr lang="tr-TR" sz="2000" dirty="0">
                <a:cs typeface="Calibri"/>
              </a:rPr>
              <a:t>Group32</a:t>
            </a:r>
          </a:p>
          <a:p>
            <a:pPr algn="l"/>
            <a:r>
              <a:rPr lang="tr-TR" sz="1200" dirty="0">
                <a:effectLst/>
                <a:latin typeface="Arial" panose="020B0604020202020204" pitchFamily="34" charset="0"/>
              </a:rPr>
              <a:t>05190000072, Tuğcan TOPALOĞLU</a:t>
            </a:r>
            <a:br>
              <a:rPr lang="tr-TR" sz="1200" dirty="0"/>
            </a:br>
            <a:r>
              <a:rPr lang="tr-TR" sz="1200" dirty="0">
                <a:effectLst/>
                <a:latin typeface="Arial" panose="020B0604020202020204" pitchFamily="34" charset="0"/>
              </a:rPr>
              <a:t>05180000070, Doğukan ARGÜÇ</a:t>
            </a:r>
            <a:br>
              <a:rPr lang="tr-TR" sz="1200" dirty="0"/>
            </a:br>
            <a:r>
              <a:rPr lang="tr-TR" sz="1200" dirty="0">
                <a:effectLst/>
                <a:latin typeface="Arial" panose="020B0604020202020204" pitchFamily="34" charset="0"/>
              </a:rPr>
              <a:t>05190000902, Lale Elif YEŞİL</a:t>
            </a:r>
            <a:br>
              <a:rPr lang="tr-TR" sz="1200" dirty="0"/>
            </a:br>
            <a:r>
              <a:rPr lang="tr-TR" sz="1200" dirty="0">
                <a:effectLst/>
                <a:latin typeface="Arial" panose="020B0604020202020204" pitchFamily="34" charset="0"/>
              </a:rPr>
              <a:t>05190000764, Osman CANBOĞA</a:t>
            </a:r>
            <a:endParaRPr lang="tr-TR" sz="1600" dirty="0">
              <a:cs typeface="Calibri"/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BFE8C4A9-89FA-B5F4-D45E-AEFAFC8D6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655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74425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3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8E6270F-3C0A-F6E5-C87A-5034B2C02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Architectural Model 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47014BF8-5E6C-4CC6-8B54-B321CF73C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40" y="2365285"/>
            <a:ext cx="3328248" cy="3938756"/>
          </a:xfrm>
          <a:prstGeom prst="rect">
            <a:avLst/>
          </a:prstGeom>
        </p:spPr>
      </p:pic>
      <p:sp>
        <p:nvSpPr>
          <p:cNvPr id="4" name="Ok: Sağ 3">
            <a:extLst>
              <a:ext uri="{FF2B5EF4-FFF2-40B4-BE49-F238E27FC236}">
                <a16:creationId xmlns:a16="http://schemas.microsoft.com/office/drawing/2014/main" id="{09201002-6D2F-0BA2-8950-B21A4DAF8545}"/>
              </a:ext>
            </a:extLst>
          </p:cNvPr>
          <p:cNvSpPr/>
          <p:nvPr/>
        </p:nvSpPr>
        <p:spPr>
          <a:xfrm>
            <a:off x="4848624" y="3999625"/>
            <a:ext cx="1476103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AFB9859-0A1A-BA96-3B48-E5527628E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863" y="2036691"/>
            <a:ext cx="5577861" cy="42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82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8E6270F-3C0A-F6E5-C87A-5034B2C02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Relationship</a:t>
            </a: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96636364-6FFB-0FC3-C9B8-7A7C62D556D9}"/>
              </a:ext>
            </a:extLst>
          </p:cNvPr>
          <p:cNvSpPr/>
          <p:nvPr/>
        </p:nvSpPr>
        <p:spPr>
          <a:xfrm>
            <a:off x="7154447" y="6036094"/>
            <a:ext cx="1092679" cy="488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7EFF1BB6-DB2F-F3AF-2A1E-F639522C68F9}"/>
              </a:ext>
            </a:extLst>
          </p:cNvPr>
          <p:cNvSpPr txBox="1"/>
          <p:nvPr/>
        </p:nvSpPr>
        <p:spPr>
          <a:xfrm>
            <a:off x="7148627" y="6031986"/>
            <a:ext cx="12532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>
                <a:ea typeface="Calibri"/>
                <a:cs typeface="Calibri"/>
              </a:rPr>
              <a:t>API Data</a:t>
            </a:r>
          </a:p>
        </p:txBody>
      </p:sp>
      <p:cxnSp>
        <p:nvCxnSpPr>
          <p:cNvPr id="5" name="Düz Ok Bağlayıcısı 4">
            <a:extLst>
              <a:ext uri="{FF2B5EF4-FFF2-40B4-BE49-F238E27FC236}">
                <a16:creationId xmlns:a16="http://schemas.microsoft.com/office/drawing/2014/main" id="{EA35C436-34B5-1D9C-317B-C41E50EBCAF3}"/>
              </a:ext>
            </a:extLst>
          </p:cNvPr>
          <p:cNvCxnSpPr/>
          <p:nvPr/>
        </p:nvCxnSpPr>
        <p:spPr>
          <a:xfrm>
            <a:off x="7679485" y="5285655"/>
            <a:ext cx="23004" cy="756249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A1443095-EA4B-05E4-2F5A-474A91807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495" y="300127"/>
            <a:ext cx="8192218" cy="509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67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8E6270F-3C0A-F6E5-C87A-5034B2C02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Relationship</a:t>
            </a: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96636364-6FFB-0FC3-C9B8-7A7C62D556D9}"/>
              </a:ext>
            </a:extLst>
          </p:cNvPr>
          <p:cNvSpPr/>
          <p:nvPr/>
        </p:nvSpPr>
        <p:spPr>
          <a:xfrm>
            <a:off x="5616070" y="6251754"/>
            <a:ext cx="1092679" cy="488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7EFF1BB6-DB2F-F3AF-2A1E-F639522C68F9}"/>
              </a:ext>
            </a:extLst>
          </p:cNvPr>
          <p:cNvSpPr txBox="1"/>
          <p:nvPr/>
        </p:nvSpPr>
        <p:spPr>
          <a:xfrm>
            <a:off x="5610250" y="6247646"/>
            <a:ext cx="12532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 err="1">
                <a:ea typeface="Calibri"/>
                <a:cs typeface="Calibri"/>
              </a:rPr>
              <a:t>Adapters</a:t>
            </a:r>
          </a:p>
        </p:txBody>
      </p:sp>
      <p:cxnSp>
        <p:nvCxnSpPr>
          <p:cNvPr id="5" name="Düz Ok Bağlayıcısı 4">
            <a:extLst>
              <a:ext uri="{FF2B5EF4-FFF2-40B4-BE49-F238E27FC236}">
                <a16:creationId xmlns:a16="http://schemas.microsoft.com/office/drawing/2014/main" id="{EA35C436-34B5-1D9C-317B-C41E50EBCAF3}"/>
              </a:ext>
            </a:extLst>
          </p:cNvPr>
          <p:cNvCxnSpPr/>
          <p:nvPr/>
        </p:nvCxnSpPr>
        <p:spPr>
          <a:xfrm>
            <a:off x="5220958" y="5429429"/>
            <a:ext cx="957531" cy="828135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Resim 10" descr="metin, ekran görüntüsü, bilgisayar, vitrin içeren bir resim&#10;&#10;Açıklama otomatik olarak oluşturuldu">
            <a:extLst>
              <a:ext uri="{FF2B5EF4-FFF2-40B4-BE49-F238E27FC236}">
                <a16:creationId xmlns:a16="http://schemas.microsoft.com/office/drawing/2014/main" id="{4E72E1B5-687D-740C-608C-5866680B7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0" y="1709108"/>
            <a:ext cx="5949351" cy="3727331"/>
          </a:xfrm>
          <a:prstGeom prst="rect">
            <a:avLst/>
          </a:prstGeom>
        </p:spPr>
      </p:pic>
      <p:pic>
        <p:nvPicPr>
          <p:cNvPr id="11" name="Resim 11" descr="metin içeren bir resim&#10;&#10;Açıklama otomatik olarak oluşturuldu">
            <a:extLst>
              <a:ext uri="{FF2B5EF4-FFF2-40B4-BE49-F238E27FC236}">
                <a16:creationId xmlns:a16="http://schemas.microsoft.com/office/drawing/2014/main" id="{03AAC663-D052-56CC-7E64-0CE378A56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097" y="1709109"/>
            <a:ext cx="6035615" cy="3727329"/>
          </a:xfrm>
          <a:prstGeom prst="rect">
            <a:avLst/>
          </a:prstGeom>
        </p:spPr>
      </p:pic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2A50DB44-2718-0317-CEED-184D27C8DD84}"/>
              </a:ext>
            </a:extLst>
          </p:cNvPr>
          <p:cNvCxnSpPr>
            <a:cxnSpLocks/>
          </p:cNvCxnSpPr>
          <p:nvPr/>
        </p:nvCxnSpPr>
        <p:spPr>
          <a:xfrm flipH="1">
            <a:off x="6221621" y="5429429"/>
            <a:ext cx="1342845" cy="828135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665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8E6270F-3C0A-F6E5-C87A-5034B2C02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Relationship</a:t>
            </a: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96636364-6FFB-0FC3-C9B8-7A7C62D556D9}"/>
              </a:ext>
            </a:extLst>
          </p:cNvPr>
          <p:cNvSpPr/>
          <p:nvPr/>
        </p:nvSpPr>
        <p:spPr>
          <a:xfrm>
            <a:off x="5616070" y="6251754"/>
            <a:ext cx="1092679" cy="488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7EFF1BB6-DB2F-F3AF-2A1E-F639522C68F9}"/>
              </a:ext>
            </a:extLst>
          </p:cNvPr>
          <p:cNvSpPr txBox="1"/>
          <p:nvPr/>
        </p:nvSpPr>
        <p:spPr>
          <a:xfrm>
            <a:off x="5610250" y="6247646"/>
            <a:ext cx="12532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 err="1">
                <a:ea typeface="Calibri"/>
                <a:cs typeface="Calibri"/>
              </a:rPr>
              <a:t>Adapters</a:t>
            </a:r>
          </a:p>
        </p:txBody>
      </p:sp>
      <p:cxnSp>
        <p:nvCxnSpPr>
          <p:cNvPr id="5" name="Düz Ok Bağlayıcısı 4">
            <a:extLst>
              <a:ext uri="{FF2B5EF4-FFF2-40B4-BE49-F238E27FC236}">
                <a16:creationId xmlns:a16="http://schemas.microsoft.com/office/drawing/2014/main" id="{EA35C436-34B5-1D9C-317B-C41E50EBCAF3}"/>
              </a:ext>
            </a:extLst>
          </p:cNvPr>
          <p:cNvCxnSpPr/>
          <p:nvPr/>
        </p:nvCxnSpPr>
        <p:spPr>
          <a:xfrm>
            <a:off x="5220958" y="5429429"/>
            <a:ext cx="957531" cy="828135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2A50DB44-2718-0317-CEED-184D27C8DD84}"/>
              </a:ext>
            </a:extLst>
          </p:cNvPr>
          <p:cNvCxnSpPr>
            <a:cxnSpLocks/>
          </p:cNvCxnSpPr>
          <p:nvPr/>
        </p:nvCxnSpPr>
        <p:spPr>
          <a:xfrm flipH="1">
            <a:off x="6221621" y="5429429"/>
            <a:ext cx="1342845" cy="828135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CA78B56E-A6DD-B3D4-3ED2-CB1B3DCE51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64494"/>
            <a:ext cx="6069721" cy="3793576"/>
          </a:xfrm>
          <a:prstGeom prst="rect">
            <a:avLst/>
          </a:prstGeom>
        </p:spPr>
      </p:pic>
      <p:pic>
        <p:nvPicPr>
          <p:cNvPr id="11" name="Resim 10" descr="metin, ekran görüntüsü, bilgisayar içeren bir resim&#10;&#10;Açıklama otomatik olarak oluşturuldu">
            <a:extLst>
              <a:ext uri="{FF2B5EF4-FFF2-40B4-BE49-F238E27FC236}">
                <a16:creationId xmlns:a16="http://schemas.microsoft.com/office/drawing/2014/main" id="{B5CDDF99-B684-81E4-033B-B783895A43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720" y="1664494"/>
            <a:ext cx="6069722" cy="379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15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8E6270F-3C0A-F6E5-C87A-5034B2C02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UI Criterias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61D0987C-E8FF-7F2F-4527-BC69D38190E9}"/>
              </a:ext>
            </a:extLst>
          </p:cNvPr>
          <p:cNvSpPr txBox="1"/>
          <p:nvPr/>
        </p:nvSpPr>
        <p:spPr>
          <a:xfrm>
            <a:off x="4436853" y="885646"/>
            <a:ext cx="7487727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b="1" dirty="0" err="1"/>
              <a:t>Easy</a:t>
            </a:r>
            <a:r>
              <a:rPr lang="tr-TR" b="1" dirty="0"/>
              <a:t> </a:t>
            </a:r>
            <a:r>
              <a:rPr lang="tr-TR" b="1" dirty="0" err="1"/>
              <a:t>to</a:t>
            </a:r>
            <a:r>
              <a:rPr lang="tr-TR" b="1" dirty="0"/>
              <a:t> </a:t>
            </a:r>
            <a:r>
              <a:rPr lang="tr-TR" b="1" dirty="0" err="1"/>
              <a:t>use</a:t>
            </a:r>
            <a:r>
              <a:rPr lang="tr-TR" b="1" dirty="0"/>
              <a:t>: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interface</a:t>
            </a:r>
            <a:r>
              <a:rPr lang="tr-TR" dirty="0"/>
              <a:t> is </a:t>
            </a:r>
            <a:r>
              <a:rPr lang="tr-TR" dirty="0" err="1"/>
              <a:t>designed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be </a:t>
            </a:r>
            <a:r>
              <a:rPr lang="tr-TR" dirty="0" err="1"/>
              <a:t>simple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understandable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users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easily</a:t>
            </a:r>
            <a:r>
              <a:rPr lang="tr-TR" dirty="0"/>
              <a:t>. </a:t>
            </a:r>
            <a:endParaRPr lang="tr-TR" dirty="0">
              <a:cs typeface="Calibri"/>
            </a:endParaRPr>
          </a:p>
          <a:p>
            <a:r>
              <a:rPr lang="tr-TR" b="1" dirty="0" err="1"/>
              <a:t>Easy</a:t>
            </a:r>
            <a:r>
              <a:rPr lang="tr-TR" b="1" dirty="0"/>
              <a:t> </a:t>
            </a:r>
            <a:r>
              <a:rPr lang="tr-TR" b="1" dirty="0" err="1"/>
              <a:t>to</a:t>
            </a:r>
            <a:r>
              <a:rPr lang="tr-TR" b="1" dirty="0"/>
              <a:t> </a:t>
            </a:r>
            <a:r>
              <a:rPr lang="tr-TR" b="1" dirty="0" err="1"/>
              <a:t>learn</a:t>
            </a:r>
            <a:r>
              <a:rPr lang="tr-TR" b="1" dirty="0"/>
              <a:t>: </a:t>
            </a:r>
            <a:r>
              <a:rPr lang="tr-TR" dirty="0"/>
              <a:t>At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first</a:t>
            </a:r>
            <a:r>
              <a:rPr lang="tr-TR" dirty="0"/>
              <a:t> </a:t>
            </a:r>
            <a:r>
              <a:rPr lang="tr-TR" dirty="0" err="1"/>
              <a:t>entry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application</a:t>
            </a:r>
            <a:r>
              <a:rPr lang="tr-TR" dirty="0"/>
              <a:t>, a </a:t>
            </a:r>
            <a:r>
              <a:rPr lang="tr-TR" dirty="0" err="1"/>
              <a:t>small</a:t>
            </a:r>
            <a:r>
              <a:rPr lang="tr-TR" dirty="0"/>
              <a:t> </a:t>
            </a:r>
            <a:r>
              <a:rPr lang="tr-TR" dirty="0" err="1"/>
              <a:t>brochure</a:t>
            </a:r>
            <a:r>
              <a:rPr lang="tr-TR" dirty="0"/>
              <a:t> </a:t>
            </a:r>
            <a:r>
              <a:rPr lang="tr-TR" dirty="0" err="1"/>
              <a:t>awaits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user</a:t>
            </a:r>
            <a:r>
              <a:rPr lang="tr-TR" dirty="0"/>
              <a:t>, </a:t>
            </a:r>
            <a:r>
              <a:rPr lang="tr-TR" dirty="0" err="1"/>
              <a:t>explaining</a:t>
            </a:r>
            <a:r>
              <a:rPr lang="tr-TR" dirty="0"/>
              <a:t> </a:t>
            </a:r>
            <a:r>
              <a:rPr lang="tr-TR" dirty="0" err="1"/>
              <a:t>what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do </a:t>
            </a:r>
            <a:r>
              <a:rPr lang="tr-TR" dirty="0" err="1"/>
              <a:t>and</a:t>
            </a:r>
            <a:r>
              <a:rPr lang="tr-TR" dirty="0"/>
              <a:t> how.</a:t>
            </a:r>
            <a:endParaRPr lang="tr-TR" dirty="0">
              <a:cs typeface="Calibri"/>
            </a:endParaRPr>
          </a:p>
          <a:p>
            <a:r>
              <a:rPr lang="tr-TR" b="1" dirty="0"/>
              <a:t>User </a:t>
            </a:r>
            <a:r>
              <a:rPr lang="tr-TR" b="1" dirty="0" err="1"/>
              <a:t>familiarity</a:t>
            </a:r>
            <a:r>
              <a:rPr lang="tr-TR" b="1" dirty="0"/>
              <a:t>: </a:t>
            </a:r>
            <a:r>
              <a:rPr lang="tr-TR" dirty="0"/>
              <a:t>Application </a:t>
            </a:r>
            <a:r>
              <a:rPr lang="tr-TR" dirty="0" err="1"/>
              <a:t>icons</a:t>
            </a:r>
            <a:r>
              <a:rPr lang="tr-TR" dirty="0"/>
              <a:t> (</a:t>
            </a:r>
            <a:r>
              <a:rPr lang="tr-TR" dirty="0" err="1"/>
              <a:t>password</a:t>
            </a:r>
            <a:r>
              <a:rPr lang="tr-TR" dirty="0"/>
              <a:t>, mail, </a:t>
            </a:r>
            <a:r>
              <a:rPr lang="tr-TR" dirty="0" err="1"/>
              <a:t>restaurant</a:t>
            </a:r>
            <a:r>
              <a:rPr lang="tr-TR" dirty="0"/>
              <a:t>, hotel, </a:t>
            </a:r>
            <a:r>
              <a:rPr lang="tr-TR" dirty="0" err="1"/>
              <a:t>atm</a:t>
            </a:r>
            <a:r>
              <a:rPr lang="tr-TR" dirty="0"/>
              <a:t>, </a:t>
            </a:r>
            <a:r>
              <a:rPr lang="tr-TR" dirty="0" err="1"/>
              <a:t>sights</a:t>
            </a:r>
            <a:r>
              <a:rPr lang="tr-TR" dirty="0"/>
              <a:t>,)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selected</a:t>
            </a:r>
            <a:r>
              <a:rPr lang="tr-TR" dirty="0"/>
              <a:t> </a:t>
            </a:r>
            <a:r>
              <a:rPr lang="tr-TR" dirty="0" err="1"/>
              <a:t>according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literature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user</a:t>
            </a:r>
            <a:r>
              <a:rPr lang="tr-TR" dirty="0"/>
              <a:t> </a:t>
            </a:r>
            <a:r>
              <a:rPr lang="tr-TR" dirty="0" err="1"/>
              <a:t>familiarity</a:t>
            </a:r>
            <a:r>
              <a:rPr lang="tr-TR" dirty="0"/>
              <a:t>.</a:t>
            </a: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r>
              <a:rPr lang="tr-TR" b="1" dirty="0" err="1"/>
              <a:t>Consistency</a:t>
            </a:r>
            <a:r>
              <a:rPr lang="tr-TR" b="1" dirty="0"/>
              <a:t>: </a:t>
            </a:r>
            <a:r>
              <a:rPr lang="tr-TR" dirty="0"/>
              <a:t>Menus, </a:t>
            </a:r>
            <a:r>
              <a:rPr lang="tr-TR" dirty="0" err="1"/>
              <a:t>buttons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boxes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designed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same</a:t>
            </a:r>
            <a:r>
              <a:rPr lang="tr-TR" dirty="0"/>
              <a:t> format.</a:t>
            </a: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r>
              <a:rPr lang="tr-TR" b="1" dirty="0"/>
              <a:t>User </a:t>
            </a:r>
            <a:r>
              <a:rPr lang="tr-TR" b="1" dirty="0" err="1"/>
              <a:t>guidance</a:t>
            </a:r>
            <a:r>
              <a:rPr lang="tr-TR" b="1" dirty="0"/>
              <a:t>: </a:t>
            </a:r>
            <a:r>
              <a:rPr lang="tr-TR" dirty="0"/>
              <a:t>At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first</a:t>
            </a:r>
            <a:r>
              <a:rPr lang="tr-TR" dirty="0"/>
              <a:t> </a:t>
            </a:r>
            <a:r>
              <a:rPr lang="tr-TR" dirty="0" err="1"/>
              <a:t>entry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application</a:t>
            </a:r>
            <a:r>
              <a:rPr lang="tr-TR" dirty="0"/>
              <a:t>, a </a:t>
            </a:r>
            <a:r>
              <a:rPr lang="tr-TR" dirty="0" err="1"/>
              <a:t>small</a:t>
            </a:r>
            <a:r>
              <a:rPr lang="tr-TR" dirty="0"/>
              <a:t> </a:t>
            </a:r>
            <a:r>
              <a:rPr lang="tr-TR" dirty="0" err="1"/>
              <a:t>brochure</a:t>
            </a:r>
            <a:r>
              <a:rPr lang="tr-TR" dirty="0"/>
              <a:t> </a:t>
            </a:r>
            <a:r>
              <a:rPr lang="tr-TR" dirty="0" err="1"/>
              <a:t>awaits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user</a:t>
            </a:r>
            <a:r>
              <a:rPr lang="tr-TR" dirty="0"/>
              <a:t>, </a:t>
            </a:r>
            <a:r>
              <a:rPr lang="tr-TR" dirty="0" err="1"/>
              <a:t>explaining</a:t>
            </a:r>
            <a:r>
              <a:rPr lang="tr-TR" dirty="0"/>
              <a:t> </a:t>
            </a:r>
            <a:r>
              <a:rPr lang="tr-TR" dirty="0" err="1"/>
              <a:t>what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do </a:t>
            </a:r>
            <a:r>
              <a:rPr lang="tr-TR" dirty="0" err="1"/>
              <a:t>and</a:t>
            </a:r>
            <a:r>
              <a:rPr lang="tr-TR" dirty="0"/>
              <a:t> how.</a:t>
            </a:r>
            <a:endParaRPr lang="en-US" dirty="0">
              <a:cs typeface="Calibri"/>
            </a:endParaRPr>
          </a:p>
          <a:p>
            <a:r>
              <a:rPr lang="tr-TR" b="1" dirty="0"/>
              <a:t>User </a:t>
            </a:r>
            <a:r>
              <a:rPr lang="tr-TR" b="1" dirty="0" err="1"/>
              <a:t>diversity</a:t>
            </a:r>
            <a:r>
              <a:rPr lang="tr-TR" b="1" dirty="0"/>
              <a:t>: </a:t>
            </a:r>
            <a:r>
              <a:rPr lang="tr-TR" dirty="0" err="1"/>
              <a:t>Because</a:t>
            </a:r>
            <a:r>
              <a:rPr lang="tr-TR" dirty="0"/>
              <a:t> of </a:t>
            </a:r>
            <a:r>
              <a:rPr lang="tr-TR" dirty="0" err="1"/>
              <a:t>its</a:t>
            </a:r>
            <a:r>
              <a:rPr lang="tr-TR" dirty="0"/>
              <a:t> </a:t>
            </a:r>
            <a:r>
              <a:rPr lang="tr-TR" dirty="0" err="1"/>
              <a:t>ease</a:t>
            </a:r>
            <a:r>
              <a:rPr lang="tr-TR" dirty="0"/>
              <a:t> of </a:t>
            </a:r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learning</a:t>
            </a:r>
            <a:r>
              <a:rPr lang="tr-TR" dirty="0"/>
              <a:t>, </a:t>
            </a:r>
            <a:r>
              <a:rPr lang="tr-TR" dirty="0" err="1"/>
              <a:t>anyone</a:t>
            </a:r>
            <a:r>
              <a:rPr lang="tr-TR" dirty="0"/>
              <a:t> </a:t>
            </a:r>
            <a:r>
              <a:rPr lang="tr-TR" dirty="0" err="1"/>
              <a:t>who</a:t>
            </a:r>
            <a:r>
              <a:rPr lang="tr-TR" dirty="0"/>
              <a:t> can </a:t>
            </a:r>
            <a:r>
              <a:rPr lang="tr-TR" dirty="0" err="1"/>
              <a:t>read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write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can </a:t>
            </a:r>
            <a:r>
              <a:rPr lang="tr-TR" dirty="0" err="1"/>
              <a:t>use</a:t>
            </a:r>
            <a:r>
              <a:rPr lang="tr-TR" dirty="0"/>
              <a:t> a </a:t>
            </a:r>
            <a:r>
              <a:rPr lang="tr-TR" dirty="0" err="1"/>
              <a:t>smart</a:t>
            </a:r>
            <a:r>
              <a:rPr lang="tr-TR" dirty="0"/>
              <a:t> </a:t>
            </a:r>
            <a:r>
              <a:rPr lang="tr-TR" dirty="0" err="1"/>
              <a:t>phone</a:t>
            </a:r>
            <a:r>
              <a:rPr lang="tr-TR" dirty="0"/>
              <a:t> can </a:t>
            </a:r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application</a:t>
            </a:r>
            <a:r>
              <a:rPr lang="tr-TR" dirty="0"/>
              <a:t>.</a:t>
            </a: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r>
              <a:rPr lang="tr-TR" b="1" dirty="0"/>
              <a:t>Form </a:t>
            </a:r>
            <a:r>
              <a:rPr lang="tr-TR" b="1" dirty="0" err="1"/>
              <a:t>fill</a:t>
            </a:r>
            <a:r>
              <a:rPr lang="tr-TR" b="1" dirty="0"/>
              <a:t>-in: </a:t>
            </a:r>
            <a:r>
              <a:rPr lang="tr-TR" dirty="0"/>
              <a:t>UI is </a:t>
            </a:r>
            <a:r>
              <a:rPr lang="tr-TR" dirty="0" err="1"/>
              <a:t>designed</a:t>
            </a:r>
            <a:r>
              <a:rPr lang="tr-TR" dirty="0"/>
              <a:t> </a:t>
            </a:r>
            <a:r>
              <a:rPr lang="tr-TR" dirty="0" err="1"/>
              <a:t>appropriately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fill</a:t>
            </a:r>
            <a:r>
              <a:rPr lang="tr-TR" dirty="0"/>
              <a:t>-in </a:t>
            </a:r>
            <a:r>
              <a:rPr lang="tr-TR" dirty="0" err="1"/>
              <a:t>forms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loggining</a:t>
            </a:r>
            <a:r>
              <a:rPr lang="tr-TR" dirty="0"/>
              <a:t>, </a:t>
            </a:r>
            <a:r>
              <a:rPr lang="tr-TR" dirty="0" err="1"/>
              <a:t>registering</a:t>
            </a:r>
            <a:r>
              <a:rPr lang="tr-TR" dirty="0"/>
              <a:t>, </a:t>
            </a:r>
            <a:r>
              <a:rPr lang="tr-TR" dirty="0" err="1"/>
              <a:t>searching</a:t>
            </a:r>
            <a:r>
              <a:rPr lang="tr-TR" dirty="0"/>
              <a:t> </a:t>
            </a:r>
            <a:r>
              <a:rPr lang="tr-TR" dirty="0" err="1"/>
              <a:t>place</a:t>
            </a:r>
            <a:r>
              <a:rPr lang="tr-TR" dirty="0"/>
              <a:t>. </a:t>
            </a:r>
            <a:endParaRPr lang="tr-TR" dirty="0">
              <a:cs typeface="Calibri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5555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8E6270F-3C0A-F6E5-C87A-5034B2C02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Test Cases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8DE226DF-3661-013D-DF69-69E660F5DAAD}"/>
              </a:ext>
            </a:extLst>
          </p:cNvPr>
          <p:cNvSpPr txBox="1"/>
          <p:nvPr/>
        </p:nvSpPr>
        <p:spPr>
          <a:xfrm>
            <a:off x="4433265" y="287785"/>
            <a:ext cx="6337539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400" b="1" dirty="0">
                <a:ea typeface="Calibri"/>
                <a:cs typeface="Calibri"/>
              </a:rPr>
              <a:t>Test Case Name</a:t>
            </a:r>
            <a:r>
              <a:rPr lang="tr-TR" sz="1400" dirty="0">
                <a:ea typeface="Calibri"/>
                <a:cs typeface="Calibri"/>
              </a:rPr>
              <a:t>: </a:t>
            </a:r>
            <a:r>
              <a:rPr lang="en-US" sz="1400" dirty="0">
                <a:ea typeface="Calibri"/>
                <a:cs typeface="Calibri"/>
              </a:rPr>
              <a:t>Displaying Space Distances on the Map Screen</a:t>
            </a:r>
            <a:endParaRPr lang="tr-TR" sz="1400" dirty="0">
              <a:ea typeface="Calibri"/>
              <a:cs typeface="Calibri"/>
            </a:endParaRPr>
          </a:p>
          <a:p>
            <a:endParaRPr lang="tr-TR" sz="1400" dirty="0">
              <a:ea typeface="Calibri"/>
              <a:cs typeface="Calibri"/>
            </a:endParaRPr>
          </a:p>
          <a:p>
            <a:r>
              <a:rPr lang="tr-TR" sz="1400" b="1" dirty="0" err="1">
                <a:ea typeface="Calibri"/>
                <a:cs typeface="Calibri"/>
              </a:rPr>
              <a:t>Inputs</a:t>
            </a:r>
            <a:r>
              <a:rPr lang="tr-TR" sz="1400" dirty="0">
                <a:ea typeface="Calibri"/>
                <a:cs typeface="Calibri"/>
              </a:rPr>
              <a:t>:</a:t>
            </a:r>
          </a:p>
          <a:p>
            <a:r>
              <a:rPr lang="tr-TR" sz="1400" dirty="0">
                <a:ea typeface="Calibri"/>
                <a:cs typeface="Calibri"/>
              </a:rPr>
              <a:t>Kullanıcı uygulamayı açar ve harita ekranına gider.</a:t>
            </a:r>
          </a:p>
          <a:p>
            <a:endParaRPr lang="tr-TR" sz="1400" dirty="0">
              <a:ea typeface="Calibri"/>
              <a:cs typeface="Calibri"/>
            </a:endParaRPr>
          </a:p>
          <a:p>
            <a:r>
              <a:rPr lang="tr-TR" sz="1400" b="1" dirty="0" err="1">
                <a:ea typeface="Calibri"/>
                <a:cs typeface="Calibri"/>
              </a:rPr>
              <a:t>Expected</a:t>
            </a:r>
            <a:r>
              <a:rPr lang="tr-TR" sz="1400" b="1" dirty="0">
                <a:ea typeface="Calibri"/>
                <a:cs typeface="Calibri"/>
              </a:rPr>
              <a:t> </a:t>
            </a:r>
            <a:r>
              <a:rPr lang="tr-TR" sz="1400" b="1" dirty="0" err="1">
                <a:ea typeface="Calibri"/>
                <a:cs typeface="Calibri"/>
              </a:rPr>
              <a:t>Outputs</a:t>
            </a:r>
            <a:r>
              <a:rPr lang="tr-TR" sz="1400" b="1" dirty="0">
                <a:ea typeface="Calibri"/>
                <a:cs typeface="Calibri"/>
              </a:rPr>
              <a:t>:</a:t>
            </a:r>
            <a:endParaRPr lang="tr-TR" sz="1400" dirty="0">
              <a:ea typeface="Calibri"/>
              <a:cs typeface="Calibri"/>
            </a:endParaRPr>
          </a:p>
          <a:p>
            <a:r>
              <a:rPr lang="en-US" sz="1400" dirty="0">
                <a:ea typeface="Calibri"/>
                <a:cs typeface="Calibri"/>
              </a:rPr>
              <a:t>The user opens the application and goes to the map screen.</a:t>
            </a:r>
            <a:endParaRPr lang="tr-TR" sz="1400" dirty="0">
              <a:ea typeface="Calibri"/>
              <a:cs typeface="Calibri"/>
            </a:endParaRPr>
          </a:p>
          <a:p>
            <a:endParaRPr lang="tr-TR" sz="1400" dirty="0">
              <a:ea typeface="Calibri"/>
              <a:cs typeface="Calibri"/>
            </a:endParaRPr>
          </a:p>
          <a:p>
            <a:r>
              <a:rPr lang="tr-TR" sz="1400" b="1" dirty="0">
                <a:ea typeface="Calibri"/>
                <a:cs typeface="Calibri"/>
              </a:rPr>
              <a:t>Test Data:</a:t>
            </a:r>
          </a:p>
          <a:p>
            <a:r>
              <a:rPr lang="tr-TR" sz="1400" dirty="0" err="1">
                <a:ea typeface="Calibri"/>
                <a:cs typeface="Calibri"/>
              </a:rPr>
              <a:t>User's</a:t>
            </a:r>
            <a:r>
              <a:rPr lang="tr-TR" sz="1400" dirty="0">
                <a:ea typeface="Calibri"/>
                <a:cs typeface="Calibri"/>
              </a:rPr>
              <a:t> </a:t>
            </a:r>
            <a:r>
              <a:rPr lang="tr-TR" sz="1400" dirty="0" err="1">
                <a:ea typeface="Calibri"/>
                <a:cs typeface="Calibri"/>
              </a:rPr>
              <a:t>current</a:t>
            </a:r>
            <a:r>
              <a:rPr lang="tr-TR" sz="1400" dirty="0">
                <a:ea typeface="Calibri"/>
                <a:cs typeface="Calibri"/>
              </a:rPr>
              <a:t> </a:t>
            </a:r>
            <a:r>
              <a:rPr lang="tr-TR" sz="1400" dirty="0" err="1">
                <a:ea typeface="Calibri"/>
                <a:cs typeface="Calibri"/>
              </a:rPr>
              <a:t>location</a:t>
            </a:r>
            <a:r>
              <a:rPr lang="tr-TR" sz="1400" dirty="0">
                <a:ea typeface="Calibri"/>
                <a:cs typeface="Calibri"/>
              </a:rPr>
              <a:t> : 38.458067946928296, 27.213105269283066 (in </a:t>
            </a:r>
            <a:r>
              <a:rPr lang="tr-TR" sz="1400" dirty="0" err="1">
                <a:ea typeface="Calibri"/>
                <a:cs typeface="Calibri"/>
              </a:rPr>
              <a:t>Turkiye</a:t>
            </a:r>
            <a:r>
              <a:rPr lang="tr-TR" sz="1400" dirty="0">
                <a:ea typeface="Calibri"/>
                <a:cs typeface="Calibri"/>
              </a:rPr>
              <a:t>, </a:t>
            </a:r>
            <a:r>
              <a:rPr lang="tr-TR" sz="1400" dirty="0" err="1">
                <a:ea typeface="Calibri"/>
                <a:cs typeface="Calibri"/>
              </a:rPr>
              <a:t>Izmir</a:t>
            </a:r>
            <a:r>
              <a:rPr lang="tr-TR" sz="1400" dirty="0">
                <a:ea typeface="Calibri"/>
                <a:cs typeface="Calibri"/>
              </a:rPr>
              <a:t>)</a:t>
            </a:r>
          </a:p>
          <a:p>
            <a:endParaRPr lang="tr-TR" sz="1400" dirty="0">
              <a:ea typeface="Calibri"/>
              <a:cs typeface="Calibri"/>
            </a:endParaRPr>
          </a:p>
          <a:p>
            <a:r>
              <a:rPr lang="tr-TR" sz="1400" b="1" dirty="0" err="1">
                <a:ea typeface="Calibri"/>
                <a:cs typeface="Calibri"/>
              </a:rPr>
              <a:t>Nearby</a:t>
            </a:r>
            <a:r>
              <a:rPr lang="tr-TR" sz="1400" b="1" dirty="0">
                <a:ea typeface="Calibri"/>
                <a:cs typeface="Calibri"/>
              </a:rPr>
              <a:t> </a:t>
            </a:r>
            <a:r>
              <a:rPr lang="tr-TR" sz="1400" b="1" dirty="0" err="1">
                <a:ea typeface="Calibri"/>
                <a:cs typeface="Calibri"/>
              </a:rPr>
              <a:t>venues</a:t>
            </a:r>
            <a:r>
              <a:rPr lang="tr-TR" sz="1400" b="1" dirty="0">
                <a:ea typeface="Calibri"/>
                <a:cs typeface="Calibri"/>
              </a:rPr>
              <a:t>:</a:t>
            </a:r>
          </a:p>
          <a:p>
            <a:r>
              <a:rPr lang="tr-TR" sz="1400" dirty="0">
                <a:ea typeface="Calibri"/>
                <a:cs typeface="Calibri"/>
              </a:rPr>
              <a:t>Mekan 1: 38.457067946928296, 27.210105269283066 (3 km </a:t>
            </a:r>
            <a:r>
              <a:rPr lang="tr-TR" sz="1400" dirty="0" err="1">
                <a:ea typeface="Calibri"/>
                <a:cs typeface="Calibri"/>
              </a:rPr>
              <a:t>away</a:t>
            </a:r>
            <a:r>
              <a:rPr lang="tr-TR" sz="1400" dirty="0">
                <a:ea typeface="Calibri"/>
                <a:cs typeface="Calibri"/>
              </a:rPr>
              <a:t>)</a:t>
            </a:r>
          </a:p>
          <a:p>
            <a:r>
              <a:rPr lang="tr-TR" sz="1400" dirty="0">
                <a:ea typeface="Calibri"/>
                <a:cs typeface="Calibri"/>
              </a:rPr>
              <a:t>Mekan 2: 38.459067946928296, 27.215105269283066 (5 km </a:t>
            </a:r>
            <a:r>
              <a:rPr lang="tr-TR" sz="1400" dirty="0" err="1">
                <a:ea typeface="Calibri"/>
                <a:cs typeface="Calibri"/>
              </a:rPr>
              <a:t>away</a:t>
            </a:r>
            <a:r>
              <a:rPr lang="tr-TR" sz="1400" dirty="0">
                <a:ea typeface="Calibri"/>
                <a:cs typeface="Calibri"/>
              </a:rPr>
              <a:t>)</a:t>
            </a:r>
          </a:p>
          <a:p>
            <a:endParaRPr lang="tr-TR" sz="1400" dirty="0">
              <a:ea typeface="Calibri"/>
              <a:cs typeface="Calibri"/>
            </a:endParaRPr>
          </a:p>
          <a:p>
            <a:r>
              <a:rPr lang="tr-TR" sz="1400" b="1" dirty="0" err="1">
                <a:ea typeface="Calibri"/>
                <a:cs typeface="Calibri"/>
              </a:rPr>
              <a:t>Realized</a:t>
            </a:r>
            <a:r>
              <a:rPr lang="tr-TR" sz="1400" b="1" dirty="0">
                <a:ea typeface="Calibri"/>
                <a:cs typeface="Calibri"/>
              </a:rPr>
              <a:t> </a:t>
            </a:r>
            <a:r>
              <a:rPr lang="tr-TR" sz="1400" b="1" dirty="0" err="1">
                <a:ea typeface="Calibri"/>
                <a:cs typeface="Calibri"/>
              </a:rPr>
              <a:t>Outputs</a:t>
            </a:r>
            <a:r>
              <a:rPr lang="tr-TR" sz="1400" b="1" dirty="0">
                <a:ea typeface="Calibri"/>
                <a:cs typeface="Calibri"/>
              </a:rPr>
              <a:t>:</a:t>
            </a:r>
          </a:p>
          <a:p>
            <a:r>
              <a:rPr lang="en-US" sz="1400" dirty="0">
                <a:ea typeface="Calibri"/>
                <a:cs typeface="Calibri"/>
              </a:rPr>
              <a:t>The map screen opens, but the user's current location is shown. The surrounding places are not shown and the distances of the places are not shown either.</a:t>
            </a:r>
            <a:endParaRPr lang="tr-TR" sz="1400" dirty="0">
              <a:ea typeface="Calibri"/>
              <a:cs typeface="Calibri"/>
            </a:endParaRPr>
          </a:p>
          <a:p>
            <a:r>
              <a:rPr lang="tr-TR" sz="1400" b="1" dirty="0">
                <a:ea typeface="Calibri"/>
                <a:cs typeface="Calibri"/>
              </a:rPr>
              <a:t>Test </a:t>
            </a:r>
            <a:r>
              <a:rPr lang="tr-TR" sz="1400" b="1" dirty="0" err="1">
                <a:ea typeface="Calibri"/>
                <a:cs typeface="Calibri"/>
              </a:rPr>
              <a:t>result</a:t>
            </a:r>
            <a:r>
              <a:rPr lang="tr-TR" sz="1400" b="1" dirty="0">
                <a:ea typeface="Calibri"/>
                <a:cs typeface="Calibri"/>
              </a:rPr>
              <a:t>: </a:t>
            </a:r>
            <a:r>
              <a:rPr lang="tr-TR" sz="1400" b="1" dirty="0" err="1">
                <a:ea typeface="Calibri"/>
                <a:cs typeface="Calibri"/>
              </a:rPr>
              <a:t>Failed</a:t>
            </a:r>
            <a:endParaRPr lang="tr-TR" sz="1400" b="1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215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8E6270F-3C0A-F6E5-C87A-5034B2C02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Test Cases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979D22EA-CE67-6631-4AC5-DC1E844EFEE7}"/>
              </a:ext>
            </a:extLst>
          </p:cNvPr>
          <p:cNvSpPr txBox="1"/>
          <p:nvPr/>
        </p:nvSpPr>
        <p:spPr>
          <a:xfrm>
            <a:off x="4235570" y="353683"/>
            <a:ext cx="6941388" cy="50475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400" b="1" dirty="0">
                <a:ea typeface="Calibri"/>
                <a:cs typeface="Calibri"/>
              </a:rPr>
              <a:t>Test Case Name</a:t>
            </a:r>
            <a:r>
              <a:rPr lang="tr-TR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Displaying Space Distances on the Map Screen</a:t>
            </a:r>
            <a:endParaRPr lang="tr-T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tr-TR" sz="1400" b="1" dirty="0" err="1">
                <a:ea typeface="Calibri"/>
                <a:cs typeface="Calibri"/>
              </a:rPr>
              <a:t>Inputs</a:t>
            </a:r>
            <a:r>
              <a:rPr lang="tr-TR" sz="1400" dirty="0">
                <a:ea typeface="Calibri"/>
                <a:cs typeface="Calibri"/>
              </a:rPr>
              <a:t>:</a:t>
            </a:r>
          </a:p>
          <a:p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user opens the application and goes to the map screen.</a:t>
            </a:r>
            <a:endParaRPr lang="tr-T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tr-TR" sz="1400" b="1" dirty="0" err="1">
                <a:ea typeface="Calibri"/>
                <a:cs typeface="Calibri"/>
              </a:rPr>
              <a:t>Expected</a:t>
            </a:r>
            <a:r>
              <a:rPr lang="tr-TR" sz="1400" b="1" dirty="0">
                <a:ea typeface="Calibri"/>
                <a:cs typeface="Calibri"/>
              </a:rPr>
              <a:t> </a:t>
            </a:r>
            <a:r>
              <a:rPr lang="tr-TR" sz="1400" b="1" dirty="0" err="1">
                <a:ea typeface="Calibri"/>
                <a:cs typeface="Calibri"/>
              </a:rPr>
              <a:t>Outputs</a:t>
            </a:r>
            <a:r>
              <a:rPr lang="tr-TR" sz="1400" b="1" dirty="0">
                <a:ea typeface="Calibri"/>
                <a:cs typeface="Calibri"/>
              </a:rPr>
              <a:t>:</a:t>
            </a:r>
            <a:endParaRPr lang="tr-TR" sz="1400" dirty="0">
              <a:ea typeface="Calibri"/>
              <a:cs typeface="Calibri"/>
            </a:endParaRPr>
          </a:p>
          <a:p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map screen opens and displays the current location of the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user.The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places around the user are shown. The distances of the places are also shown.</a:t>
            </a:r>
            <a:endParaRPr lang="tr-T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tr-TR" sz="1400" b="1" dirty="0">
                <a:ea typeface="Calibri"/>
                <a:cs typeface="Calibri"/>
              </a:rPr>
              <a:t>Test Data:</a:t>
            </a:r>
          </a:p>
          <a:p>
            <a:r>
              <a:rPr lang="tr-TR" sz="1400" dirty="0" err="1">
                <a:ea typeface="Calibri"/>
                <a:cs typeface="Calibri"/>
              </a:rPr>
              <a:t>User's</a:t>
            </a:r>
            <a:r>
              <a:rPr lang="tr-TR" sz="1400" dirty="0">
                <a:ea typeface="Calibri"/>
                <a:cs typeface="Calibri"/>
              </a:rPr>
              <a:t> </a:t>
            </a:r>
            <a:r>
              <a:rPr lang="tr-TR" sz="1400" dirty="0" err="1">
                <a:ea typeface="Calibri"/>
                <a:cs typeface="Calibri"/>
              </a:rPr>
              <a:t>current</a:t>
            </a:r>
            <a:r>
              <a:rPr lang="tr-TR" sz="1400" dirty="0">
                <a:ea typeface="Calibri"/>
                <a:cs typeface="Calibri"/>
              </a:rPr>
              <a:t> </a:t>
            </a:r>
            <a:r>
              <a:rPr lang="tr-TR" sz="1400" dirty="0" err="1">
                <a:ea typeface="Calibri"/>
                <a:cs typeface="Calibri"/>
              </a:rPr>
              <a:t>location</a:t>
            </a:r>
            <a:r>
              <a:rPr lang="tr-TR" sz="1400" dirty="0">
                <a:ea typeface="Calibri"/>
                <a:cs typeface="Calibri"/>
              </a:rPr>
              <a:t> : 38.458067946928296, 27.213105269283066 (in </a:t>
            </a:r>
            <a:r>
              <a:rPr lang="tr-TR" sz="1400" dirty="0" err="1">
                <a:ea typeface="Calibri"/>
                <a:cs typeface="Calibri"/>
              </a:rPr>
              <a:t>Turkiye</a:t>
            </a:r>
            <a:r>
              <a:rPr lang="tr-TR" sz="1400" dirty="0">
                <a:ea typeface="Calibri"/>
                <a:cs typeface="Calibri"/>
              </a:rPr>
              <a:t>, </a:t>
            </a:r>
            <a:r>
              <a:rPr lang="tr-TR" sz="1400" dirty="0" err="1">
                <a:ea typeface="Calibri"/>
                <a:cs typeface="Calibri"/>
              </a:rPr>
              <a:t>Izmir</a:t>
            </a:r>
            <a:r>
              <a:rPr lang="tr-TR" sz="1400" dirty="0">
                <a:ea typeface="Calibri"/>
                <a:cs typeface="Calibri"/>
              </a:rPr>
              <a:t>)</a:t>
            </a:r>
          </a:p>
          <a:p>
            <a:endParaRPr lang="tr-T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tr-TR" sz="1400" b="1" dirty="0" err="1">
                <a:ea typeface="Calibri"/>
                <a:cs typeface="Calibri"/>
              </a:rPr>
              <a:t>Nearby</a:t>
            </a:r>
            <a:r>
              <a:rPr lang="tr-TR" sz="1400" b="1" dirty="0">
                <a:ea typeface="Calibri"/>
                <a:cs typeface="Calibri"/>
              </a:rPr>
              <a:t> </a:t>
            </a:r>
            <a:r>
              <a:rPr lang="tr-TR" sz="1400" b="1" dirty="0" err="1">
                <a:ea typeface="Calibri"/>
                <a:cs typeface="Calibri"/>
              </a:rPr>
              <a:t>venues</a:t>
            </a:r>
            <a:r>
              <a:rPr lang="tr-TR" sz="1400" b="1" dirty="0">
                <a:ea typeface="Calibri"/>
                <a:cs typeface="Calibri"/>
              </a:rPr>
              <a:t>:</a:t>
            </a:r>
          </a:p>
          <a:p>
            <a:r>
              <a:rPr lang="tr-TR" sz="1400" dirty="0">
                <a:ea typeface="Calibri"/>
                <a:cs typeface="Calibri"/>
              </a:rPr>
              <a:t>Mekan 1: 38.457067946928296, 27.210105269283066 (800 m </a:t>
            </a:r>
            <a:r>
              <a:rPr lang="tr-TR" sz="1400" dirty="0" err="1">
                <a:ea typeface="Calibri"/>
                <a:cs typeface="Calibri"/>
              </a:rPr>
              <a:t>away</a:t>
            </a:r>
            <a:r>
              <a:rPr lang="tr-TR" sz="1400" dirty="0">
                <a:ea typeface="Calibri"/>
                <a:cs typeface="Calibri"/>
              </a:rPr>
              <a:t>)</a:t>
            </a:r>
          </a:p>
          <a:p>
            <a:r>
              <a:rPr lang="tr-TR" sz="1400" dirty="0">
                <a:ea typeface="Calibri"/>
                <a:cs typeface="Calibri"/>
              </a:rPr>
              <a:t>Mekan 2: 38.459067946928296, 27.215105269283066 (1.5 km </a:t>
            </a:r>
            <a:r>
              <a:rPr lang="tr-TR" sz="1400" dirty="0" err="1">
                <a:ea typeface="Calibri"/>
                <a:cs typeface="Calibri"/>
              </a:rPr>
              <a:t>away</a:t>
            </a:r>
            <a:r>
              <a:rPr lang="tr-TR" sz="1400" dirty="0">
                <a:ea typeface="Calibri"/>
                <a:cs typeface="Calibri"/>
              </a:rPr>
              <a:t>)</a:t>
            </a:r>
          </a:p>
          <a:p>
            <a:endParaRPr lang="tr-T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tr-TR" sz="1400" b="1" dirty="0" err="1">
                <a:ea typeface="Calibri"/>
                <a:cs typeface="Calibri"/>
              </a:rPr>
              <a:t>Realized</a:t>
            </a:r>
            <a:r>
              <a:rPr lang="tr-TR" sz="1400" b="1" dirty="0">
                <a:ea typeface="Calibri"/>
                <a:cs typeface="Calibri"/>
              </a:rPr>
              <a:t> </a:t>
            </a:r>
            <a:r>
              <a:rPr lang="tr-TR" sz="1400" b="1" dirty="0" err="1">
                <a:ea typeface="Calibri"/>
                <a:cs typeface="Calibri"/>
              </a:rPr>
              <a:t>Outputs</a:t>
            </a:r>
            <a:r>
              <a:rPr lang="tr-TR" sz="1400" b="1" dirty="0">
                <a:ea typeface="Calibri"/>
                <a:cs typeface="Calibri"/>
              </a:rPr>
              <a:t>:</a:t>
            </a:r>
          </a:p>
          <a:p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map screen opens and displays the user's current location as 38.458067946928296, 27.213105269283066.</a:t>
            </a:r>
            <a:r>
              <a:rPr lang="tr-T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surrounding venues are shown as 38.457067946928296, 27.210105269283066 and 38.459067946928296, 27.215105269283066 and the distances of the venues are shown as 800m and 1.5km.</a:t>
            </a:r>
            <a:endParaRPr lang="tr-T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tr-TR" sz="1400" b="1" dirty="0">
                <a:ea typeface="Calibri"/>
                <a:cs typeface="Calibri"/>
              </a:rPr>
              <a:t>Test </a:t>
            </a:r>
            <a:r>
              <a:rPr lang="tr-TR" sz="1400" b="1" dirty="0" err="1">
                <a:ea typeface="Calibri"/>
                <a:cs typeface="Calibri"/>
              </a:rPr>
              <a:t>result</a:t>
            </a:r>
            <a:r>
              <a:rPr lang="tr-TR" sz="1400" b="1" dirty="0">
                <a:ea typeface="Calibri"/>
                <a:cs typeface="Calibri"/>
              </a:rPr>
              <a:t>: </a:t>
            </a:r>
            <a:r>
              <a:rPr lang="tr-TR" sz="1400" b="1" dirty="0" err="1">
                <a:ea typeface="Calibri"/>
                <a:cs typeface="Calibri"/>
              </a:rPr>
              <a:t>Success</a:t>
            </a:r>
            <a:endParaRPr lang="tr-TR" sz="1400" b="1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01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8E6270F-3C0A-F6E5-C87A-5034B2C02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Test Cases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4C49C1F-368F-CF0D-273F-712C49058D55}"/>
              </a:ext>
            </a:extLst>
          </p:cNvPr>
          <p:cNvSpPr txBox="1"/>
          <p:nvPr/>
        </p:nvSpPr>
        <p:spPr>
          <a:xfrm>
            <a:off x="4436853" y="296174"/>
            <a:ext cx="6107501" cy="38472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400" b="1" dirty="0">
                <a:ea typeface="Calibri"/>
                <a:cs typeface="Calibri"/>
              </a:rPr>
              <a:t>Test Case Name</a:t>
            </a:r>
            <a:r>
              <a:rPr lang="tr-TR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Viewing Interests on the Map Screen</a:t>
            </a:r>
            <a:endParaRPr lang="tr-T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tr-T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tr-TR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Inputs</a:t>
            </a:r>
            <a:r>
              <a:rPr lang="tr-TR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user opens the application and goes to the map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screen.The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 clicks one of the "Restaurants", "Hotels", "ATMs" or "Places of Interest" button on the map screen.</a:t>
            </a:r>
            <a:endParaRPr lang="tr-T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tr-TR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Expected</a:t>
            </a:r>
            <a:r>
              <a:rPr lang="tr-TR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Outputs</a:t>
            </a:r>
            <a:r>
              <a:rPr lang="tr-TR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Displaying places labeled as a clicked point of interest on the map screen.</a:t>
            </a:r>
            <a:endParaRPr lang="tr-T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tr-TR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Realized</a:t>
            </a:r>
            <a:r>
              <a:rPr lang="tr-TR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Outputs</a:t>
            </a:r>
            <a:r>
              <a:rPr lang="tr-TR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r>
              <a:rPr lang="tr-T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Harita ekranında tıklanan ilgi alanı olarak etiketlenmiş mekanlar gösterilir.</a:t>
            </a:r>
          </a:p>
          <a:p>
            <a:endParaRPr lang="tr-T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tr-TR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</a:t>
            </a:r>
            <a:r>
              <a:rPr lang="tr-TR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</a:t>
            </a:r>
            <a:r>
              <a:rPr lang="tr-TR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tr-TR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Success</a:t>
            </a:r>
            <a:endParaRPr lang="tr-T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sz="2400" dirty="0">
              <a:ea typeface="Calibri"/>
              <a:cs typeface="Calibri"/>
            </a:endParaRPr>
          </a:p>
          <a:p>
            <a:endParaRPr lang="tr-TR" sz="24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820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548</Words>
  <Application>Microsoft Office PowerPoint</Application>
  <PresentationFormat>Geniş ekran</PresentationFormat>
  <Paragraphs>70</Paragraphs>
  <Slides>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Ofis Teması</vt:lpstr>
      <vt:lpstr>City Guide Application</vt:lpstr>
      <vt:lpstr>Architectural Model </vt:lpstr>
      <vt:lpstr>Relationship</vt:lpstr>
      <vt:lpstr>Relationship</vt:lpstr>
      <vt:lpstr>Relationship</vt:lpstr>
      <vt:lpstr>UI Criterias</vt:lpstr>
      <vt:lpstr>Test Cases</vt:lpstr>
      <vt:lpstr>Test Cases</vt:lpstr>
      <vt:lpstr>Test Cases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/>
  <cp:lastModifiedBy>Doğukan Argüç</cp:lastModifiedBy>
  <cp:revision>144</cp:revision>
  <dcterms:created xsi:type="dcterms:W3CDTF">2022-12-23T14:57:17Z</dcterms:created>
  <dcterms:modified xsi:type="dcterms:W3CDTF">2022-12-25T16:13:57Z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067fe22-5eac-47ec-8e7b-0d161ebb91ad_Enabled">
    <vt:lpwstr>true</vt:lpwstr>
  </property>
  <property fmtid="{D5CDD505-2E9C-101B-9397-08002B2CF9AE}" pid="3" name="MSIP_Label_0067fe22-5eac-47ec-8e7b-0d161ebb91ad_SetDate">
    <vt:lpwstr>2022-12-23T14:57:26Z</vt:lpwstr>
  </property>
  <property fmtid="{D5CDD505-2E9C-101B-9397-08002B2CF9AE}" pid="4" name="MSIP_Label_0067fe22-5eac-47ec-8e7b-0d161ebb91ad_Method">
    <vt:lpwstr>Standard</vt:lpwstr>
  </property>
  <property fmtid="{D5CDD505-2E9C-101B-9397-08002B2CF9AE}" pid="5" name="MSIP_Label_0067fe22-5eac-47ec-8e7b-0d161ebb91ad_Name">
    <vt:lpwstr>Internal_NonPerData</vt:lpwstr>
  </property>
  <property fmtid="{D5CDD505-2E9C-101B-9397-08002B2CF9AE}" pid="6" name="MSIP_Label_0067fe22-5eac-47ec-8e7b-0d161ebb91ad_SiteId">
    <vt:lpwstr>ef5926db-9bdf-4f9f-9066-d8e7f03943f7</vt:lpwstr>
  </property>
  <property fmtid="{D5CDD505-2E9C-101B-9397-08002B2CF9AE}" pid="7" name="MSIP_Label_0067fe22-5eac-47ec-8e7b-0d161ebb91ad_ActionId">
    <vt:lpwstr>667527ed-090f-40f6-96bd-6c16e16b6d0d</vt:lpwstr>
  </property>
  <property fmtid="{D5CDD505-2E9C-101B-9397-08002B2CF9AE}" pid="8" name="MSIP_Label_0067fe22-5eac-47ec-8e7b-0d161ebb91ad_ContentBits">
    <vt:lpwstr>2</vt:lpwstr>
  </property>
  <property fmtid="{D5CDD505-2E9C-101B-9397-08002B2CF9AE}" pid="9" name="ClassificationContentMarkingFooterLocations">
    <vt:lpwstr>Ofis Teması:8</vt:lpwstr>
  </property>
  <property fmtid="{D5CDD505-2E9C-101B-9397-08002B2CF9AE}" pid="10" name="ClassificationContentMarkingFooterText">
    <vt:lpwstr>Sensitivity: Internal / Non-Personal Data</vt:lpwstr>
  </property>
</Properties>
</file>